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61" r:id="rId4"/>
    <p:sldId id="263" r:id="rId5"/>
    <p:sldId id="258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 /><Relationship Id="rId1" Type="http://schemas.openxmlformats.org/officeDocument/2006/relationships/image" Target="../media/image10.emf" 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 /><Relationship Id="rId1" Type="http://schemas.openxmlformats.org/officeDocument/2006/relationships/image" Target="../media/image12.e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7C4B64CC-5FBF-4F44-ADE0-427552C87421}"/>
              </a:ext>
            </a:extLst>
          </p:cNvPr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17411" name="AutoShape 3">
              <a:extLst>
                <a:ext uri="{FF2B5EF4-FFF2-40B4-BE49-F238E27FC236}">
                  <a16:creationId xmlns:a16="http://schemas.microsoft.com/office/drawing/2014/main" id="{8A5D332B-757F-4324-A166-48B36EF787D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7412" name="Rectangle 4">
              <a:extLst>
                <a:ext uri="{FF2B5EF4-FFF2-40B4-BE49-F238E27FC236}">
                  <a16:creationId xmlns:a16="http://schemas.microsoft.com/office/drawing/2014/main" id="{6F26C742-C4C8-45CB-B9B6-B4E39ABDD318}"/>
                </a:ext>
              </a:extLst>
            </p:cNvPr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7413" name="AutoShape 5">
              <a:extLst>
                <a:ext uri="{FF2B5EF4-FFF2-40B4-BE49-F238E27FC236}">
                  <a16:creationId xmlns:a16="http://schemas.microsoft.com/office/drawing/2014/main" id="{32477641-E1FB-43AD-BBEA-1BCE02CEE933}"/>
                </a:ext>
              </a:extLst>
            </p:cNvPr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4417 w 1000"/>
                <a:gd name="T3" fmla="*/ 0 h 1000"/>
                <a:gd name="T4" fmla="*/ 4917 w 1000"/>
                <a:gd name="T5" fmla="*/ 500 h 1000"/>
                <a:gd name="T6" fmla="*/ 4417 w 1000"/>
                <a:gd name="T7" fmla="*/ 999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999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7414" name="Line 6">
              <a:extLst>
                <a:ext uri="{FF2B5EF4-FFF2-40B4-BE49-F238E27FC236}">
                  <a16:creationId xmlns:a16="http://schemas.microsoft.com/office/drawing/2014/main" id="{26E336A1-0C8D-45CB-9CCE-F1458DFEE30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E054ECC-1B39-4A04-A8C0-DC61C6F5DC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ru-RU" altLang="en-US" noProof="0"/>
              <a:t>Образец заголовка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3E51BD01-9A33-41F7-9511-652B2DFB2E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en-US" noProof="0"/>
              <a:t>Образец подзаголовка</a:t>
            </a: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872753FB-0525-4D60-BB4E-23B18156E1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7418" name="Rectangle 10">
            <a:extLst>
              <a:ext uri="{FF2B5EF4-FFF2-40B4-BE49-F238E27FC236}">
                <a16:creationId xmlns:a16="http://schemas.microsoft.com/office/drawing/2014/main" id="{0F98B29F-65FB-43C7-B4DE-8E25294801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DDD340C9-7217-4B87-9943-1CD5C84666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A1B89315-F2DD-406C-B8E3-A65708E9F6D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4C45-C455-4EC8-8819-A65D7660D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E143A-FAB1-4120-9244-CCA27FC42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46B54-5194-4E7E-B5FC-0D4B8B13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B8892-D554-4AD5-B48E-332ACCBE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B295F-568B-41BC-A79F-FC966EB1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32940-8648-4AF7-AD3B-1C0E8B782ED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882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43AFC-2AF6-49C5-9173-EC3721AA98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40282-D67B-4355-9F5C-F558CFCE4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4896D-6AB5-4A0C-824B-BA7A6D3CB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37358-BA95-4B85-B5A5-4C499426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7D28-EDEF-4F64-80FB-A74130A4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27513-9732-4F94-BA3B-618D0ED16AC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6808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A3F09-4A51-4B6D-9258-2216D3BF9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808CA-72C3-4C3D-927A-7C1F54807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F2699-1837-4866-8609-3C3CD20C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EB8E0-5177-4E46-A104-20E7E6A85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7E08B-5037-4D91-9473-CDCF66C20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BD750-E377-4042-A065-E9DD4FE221F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7411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246A6-A7E8-4F19-B0DD-AF0B4BA8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D9A92-28FA-4249-A56C-887F12553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902D5-10D4-4CF5-BDBD-9CD17E38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36ED4-BE33-498E-B8A8-7E0E4837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48F1B-A628-4627-8357-88243DDD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EED48-3D36-46FB-AD19-E377083FE8B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0591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A157-253C-4F1C-BF7B-8D6A73B09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BB0B0-38A1-4A9F-818E-FCBF831BB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1281E-1BFE-49E1-9871-BC2BA08C1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47052-FC3B-41E2-89AA-2546F8956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9B77CF-9D33-4CE8-9C04-4136D9E31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BC214-3576-430A-BAC8-0F359C8B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E2622-1D9D-4299-8068-E014046C878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1229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E75B0-CB4C-4002-A69B-E7BD38E0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F9547-CF10-4AA1-BF61-522D2FF19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EFC55-9A1C-4DFC-9B88-81442857D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C90C86-CC0C-4C09-AAB2-8D4D81754C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0B9BE-1041-456F-AAE9-2801389195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906DBC-DA7A-4785-A864-51F8ABE4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57D28-5CC1-4BFE-AFD7-35473D83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D63444-A75D-4FD1-A458-11CAA5B0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8A219-156F-4AC0-90C3-3420C3D4907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8175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78A30-99FA-4231-A1D9-DCE73B1AC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3A27CE-F811-42CF-A3C6-47895BB2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9D3C9-494F-4DB8-8C5B-456E7D348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D62993-857F-4652-ABDF-2FC471E1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FECF7-4EAF-40F7-8BD7-3FE07B22D2F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463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605F8-FC2A-4E09-AD7B-0D9D9143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718F88-FFE5-44C6-ADEF-FD92EFAC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8D363-A57B-4DD1-BCC6-1455FF75D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37BA1-AAFC-45BB-B980-B67882F4953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7069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6740B-3064-4935-844D-3BB356CD9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9B1FD-9D63-4C76-8520-4708BAD65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FAC1D-E337-498E-9323-A6017E6AC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340BB-F3F4-4128-B4C5-A1826445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85FDC-5359-4319-A35E-A7AD9F47C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78017E-51BC-47CF-B903-8B5BA56C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F86F5-BDD0-47AF-9831-5CAC1576C9C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4307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B6F42-CD18-46A0-B1DE-B7722771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46787B-7A6A-41B0-8149-F712F2F2A3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D38C09-62F3-40A2-96D2-B78EF4A34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1B65D-88F7-4158-B746-E2CFD8FE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27E97-4658-4900-9B9E-84185A22E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2BD75-ED0C-48E9-BD5D-B95832649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41181-FFA5-46FB-B1D4-215D71950DD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2411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27F4E810-D84F-413F-B5FF-202C1C8BD387}"/>
              </a:ext>
            </a:extLst>
          </p:cNvPr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6387" name="AutoShape 3">
              <a:extLst>
                <a:ext uri="{FF2B5EF4-FFF2-40B4-BE49-F238E27FC236}">
                  <a16:creationId xmlns:a16="http://schemas.microsoft.com/office/drawing/2014/main" id="{64C0E1A5-99F5-45D9-983C-DBFBEC7AF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6388" name="AutoShape 4">
              <a:extLst>
                <a:ext uri="{FF2B5EF4-FFF2-40B4-BE49-F238E27FC236}">
                  <a16:creationId xmlns:a16="http://schemas.microsoft.com/office/drawing/2014/main" id="{49054980-9572-4FD0-AC26-18254D0DF6F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6500 w 1000"/>
                <a:gd name="T3" fmla="*/ 0 h 1000"/>
                <a:gd name="T4" fmla="*/ 7000 w 1000"/>
                <a:gd name="T5" fmla="*/ 500 h 1000"/>
                <a:gd name="T6" fmla="*/ 6500 w 1000"/>
                <a:gd name="T7" fmla="*/ 999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999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6389" name="Line 5">
              <a:extLst>
                <a:ext uri="{FF2B5EF4-FFF2-40B4-BE49-F238E27FC236}">
                  <a16:creationId xmlns:a16="http://schemas.microsoft.com/office/drawing/2014/main" id="{17B5A35A-6677-47EA-900F-2260F7D36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0" name="Rectangle 6">
            <a:extLst>
              <a:ext uri="{FF2B5EF4-FFF2-40B4-BE49-F238E27FC236}">
                <a16:creationId xmlns:a16="http://schemas.microsoft.com/office/drawing/2014/main" id="{7C6E4FE8-0741-4EB1-A00F-5AF3172C1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47AFE78A-1E97-465D-B798-224C2719B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512857D2-300A-4E9C-B221-C388BEB82D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en-US"/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7FE17A4E-AA38-41AE-B90B-982C49F2B8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en-US"/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84BCCE42-C224-4924-A141-FF37F10069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B36D3CD8-A22D-49E3-B3E2-5A1DB2F6B81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7" Type="http://schemas.openxmlformats.org/officeDocument/2006/relationships/image" Target="../media/image9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Relationship Id="rId6" Type="http://schemas.openxmlformats.org/officeDocument/2006/relationships/image" Target="../media/image8.jpeg" /><Relationship Id="rId5" Type="http://schemas.openxmlformats.org/officeDocument/2006/relationships/image" Target="../media/image7.jpeg" /><Relationship Id="rId4" Type="http://schemas.openxmlformats.org/officeDocument/2006/relationships/image" Target="../media/image6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4.xml" /><Relationship Id="rId1" Type="http://schemas.openxmlformats.org/officeDocument/2006/relationships/vmlDrawing" Target="../drawings/vmlDrawing1.vml" /><Relationship Id="rId6" Type="http://schemas.openxmlformats.org/officeDocument/2006/relationships/image" Target="../media/image11.emf" /><Relationship Id="rId5" Type="http://schemas.openxmlformats.org/officeDocument/2006/relationships/oleObject" Target="../embeddings/oleObject2.bin" /><Relationship Id="rId4" Type="http://schemas.openxmlformats.org/officeDocument/2006/relationships/image" Target="../media/image10.emf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 /><Relationship Id="rId2" Type="http://schemas.openxmlformats.org/officeDocument/2006/relationships/slideLayout" Target="../slideLayouts/slideLayout4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13.emf" /><Relationship Id="rId5" Type="http://schemas.openxmlformats.org/officeDocument/2006/relationships/oleObject" Target="../embeddings/oleObject4.bin" /><Relationship Id="rId4" Type="http://schemas.openxmlformats.org/officeDocument/2006/relationships/image" Target="../media/image12.emf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 /><Relationship Id="rId2" Type="http://schemas.openxmlformats.org/officeDocument/2006/relationships/slideLayout" Target="../slideLayouts/slideLayout4.xml" /><Relationship Id="rId1" Type="http://schemas.openxmlformats.org/officeDocument/2006/relationships/vmlDrawing" Target="../drawings/vmlDrawing3.vml" /><Relationship Id="rId4" Type="http://schemas.openxmlformats.org/officeDocument/2006/relationships/image" Target="../media/image14.emf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AB40649-2BA2-4C99-A87A-CA2003B100A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7943850" cy="2722562"/>
          </a:xfrm>
        </p:spPr>
        <p:txBody>
          <a:bodyPr/>
          <a:lstStyle/>
          <a:p>
            <a:r>
              <a:rPr lang="ru-RU" altLang="en-US" sz="3600"/>
              <a:t>Повышение заинтересованности людей в изучении иностранных языков за последнее десятилетие</a:t>
            </a:r>
            <a:br>
              <a:rPr lang="ru-RU" altLang="en-US" sz="3600"/>
            </a:br>
            <a:br>
              <a:rPr lang="ru-RU" altLang="en-US" sz="3600"/>
            </a:br>
            <a:endParaRPr lang="ru-RU" altLang="en-US" sz="36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F68B061-AC6C-4F53-AC70-6BD6C489A86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4600" y="3644900"/>
            <a:ext cx="6629400" cy="1676400"/>
          </a:xfrm>
        </p:spPr>
        <p:txBody>
          <a:bodyPr/>
          <a:lstStyle/>
          <a:p>
            <a:r>
              <a:rPr lang="ru-RU" altLang="en-US" sz="2400" i="1">
                <a:latin typeface="Times New Roman" panose="02020603050405020304" pitchFamily="18" charset="0"/>
              </a:rPr>
              <a:t>Обучающаяся: Хачатрян Кристина</a:t>
            </a:r>
          </a:p>
          <a:p>
            <a:r>
              <a:rPr lang="ru-RU" altLang="en-US" sz="2400" i="1">
                <a:latin typeface="Times New Roman" panose="02020603050405020304" pitchFamily="18" charset="0"/>
              </a:rPr>
              <a:t>Руководитель проекта: Горшкова Светлана Леонидовна, учитель английского языка</a:t>
            </a:r>
            <a:endParaRPr lang="en-US" altLang="en-US" sz="2400" i="1">
              <a:latin typeface="Times New Roman" panose="02020603050405020304" pitchFamily="18" charset="0"/>
            </a:endParaRPr>
          </a:p>
          <a:p>
            <a:endParaRPr lang="ru-RU" altLang="en-US" sz="24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>
            <a:extLst>
              <a:ext uri="{FF2B5EF4-FFF2-40B4-BE49-F238E27FC236}">
                <a16:creationId xmlns:a16="http://schemas.microsoft.com/office/drawing/2014/main" id="{2D8A7DCA-C812-4CB5-ADBF-9E126C651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3800"/>
              <a:t>Самые распространенные языки мира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02C67111-4307-4C20-BE78-690A20AB98F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 sz="2800"/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C605C88D-205B-4944-90CA-9C8A4481D92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 sz="2800"/>
          </a:p>
        </p:txBody>
      </p:sp>
      <p:pic>
        <p:nvPicPr>
          <p:cNvPr id="3086" name="Picture 14">
            <a:extLst>
              <a:ext uri="{FF2B5EF4-FFF2-40B4-BE49-F238E27FC236}">
                <a16:creationId xmlns:a16="http://schemas.microsoft.com/office/drawing/2014/main" id="{000DE7D4-71E3-4858-B4AA-7156AC856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74" y="1987801"/>
            <a:ext cx="8135937" cy="282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2628E-791A-534B-A039-F9802DE4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Английский язык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C6B2D63A-0A09-404F-8672-211202DD400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6" y="3240060"/>
            <a:ext cx="3886200" cy="2642616"/>
          </a:xfr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187D88F-285F-4546-BF74-5FAEE40809D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886" y="3240060"/>
            <a:ext cx="3886200" cy="2587098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FED10F8-142E-274E-80D9-E1A98589F997}"/>
              </a:ext>
            </a:extLst>
          </p:cNvPr>
          <p:cNvSpPr txBox="1"/>
          <p:nvPr/>
        </p:nvSpPr>
        <p:spPr>
          <a:xfrm>
            <a:off x="627563" y="1835929"/>
            <a:ext cx="82490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/>
              <a:t>На нем говорят больше 1,5 млдр человек более чем в 60 странах. Он является самым востоебованным и применимым. </a:t>
            </a:r>
          </a:p>
        </p:txBody>
      </p:sp>
    </p:spTree>
    <p:extLst>
      <p:ext uri="{BB962C8B-B14F-4D97-AF65-F5344CB8AC3E}">
        <p14:creationId xmlns:p14="http://schemas.microsoft.com/office/powerpoint/2010/main" val="331947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87F5A-FB54-8743-AC45-56F6C81A7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Многообразие языков мира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00E9E159-8CD5-B54A-8283-C67388C131C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70" y="3967462"/>
            <a:ext cx="2716686" cy="1811124"/>
          </a:xfrm>
        </p:spPr>
      </p:pic>
      <p:pic>
        <p:nvPicPr>
          <p:cNvPr id="3" name="Рисунок 5">
            <a:extLst>
              <a:ext uri="{FF2B5EF4-FFF2-40B4-BE49-F238E27FC236}">
                <a16:creationId xmlns:a16="http://schemas.microsoft.com/office/drawing/2014/main" id="{2EBC7C55-DB7D-D445-9912-2A155A151A3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65" y="1451280"/>
            <a:ext cx="2711391" cy="1811124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B04BFAE9-78B9-874D-B57F-E32B2D9E0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86" y="3967462"/>
            <a:ext cx="2279481" cy="1774829"/>
          </a:xfrm>
          <a:prstGeom prst="rect">
            <a:avLst/>
          </a:prstGeom>
        </p:spPr>
      </p:pic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AA67CA6C-94AB-6D48-884C-0CB9748BEB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325" y="1311779"/>
            <a:ext cx="1995821" cy="1995821"/>
          </a:xfrm>
          <a:prstGeom prst="rect">
            <a:avLst/>
          </a:prstGeom>
        </p:spPr>
      </p:pic>
      <p:pic>
        <p:nvPicPr>
          <p:cNvPr id="9" name="Рисунок 9">
            <a:extLst>
              <a:ext uri="{FF2B5EF4-FFF2-40B4-BE49-F238E27FC236}">
                <a16:creationId xmlns:a16="http://schemas.microsoft.com/office/drawing/2014/main" id="{B3C95CD7-3ECE-3F48-BA58-0BC0F85DFE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082" y="3956555"/>
            <a:ext cx="2786180" cy="1822031"/>
          </a:xfrm>
          <a:prstGeom prst="rect">
            <a:avLst/>
          </a:prstGeom>
        </p:spPr>
      </p:pic>
      <p:pic>
        <p:nvPicPr>
          <p:cNvPr id="10" name="Рисунок 10">
            <a:extLst>
              <a:ext uri="{FF2B5EF4-FFF2-40B4-BE49-F238E27FC236}">
                <a16:creationId xmlns:a16="http://schemas.microsoft.com/office/drawing/2014/main" id="{AB18FDC7-1F09-574E-845E-E3858B5715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89" y="1545728"/>
            <a:ext cx="2569874" cy="171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78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>
            <a:extLst>
              <a:ext uri="{FF2B5EF4-FFF2-40B4-BE49-F238E27FC236}">
                <a16:creationId xmlns:a16="http://schemas.microsoft.com/office/drawing/2014/main" id="{A262263D-DBCA-4522-8B8C-656A5D0F35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3800"/>
              <a:t>Самая распространенная причина изучения иностранных языков</a:t>
            </a:r>
          </a:p>
        </p:txBody>
      </p:sp>
      <p:graphicFrame>
        <p:nvGraphicFramePr>
          <p:cNvPr id="5130" name="Object 10">
            <a:extLst>
              <a:ext uri="{FF2B5EF4-FFF2-40B4-BE49-F238E27FC236}">
                <a16:creationId xmlns:a16="http://schemas.microsoft.com/office/drawing/2014/main" id="{B84B2DAC-D834-4293-92BC-89BFDFAA7B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1557338"/>
          <a:ext cx="7056438" cy="470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Диаграмма" r:id="rId3" imgW="6096135" imgH="4076807" progId="MSGraph.Chart.8">
                  <p:embed followColorScheme="full"/>
                </p:oleObj>
              </mc:Choice>
              <mc:Fallback>
                <p:oleObj name="Диаграмма" r:id="rId3" imgW="6096135" imgH="4076807" progId="MSGraph.Chart.8">
                  <p:embed followColorScheme="full"/>
                  <p:pic>
                    <p:nvPicPr>
                      <p:cNvPr id="5130" name="Object 10">
                        <a:extLst>
                          <a:ext uri="{FF2B5EF4-FFF2-40B4-BE49-F238E27FC236}">
                            <a16:creationId xmlns:a16="http://schemas.microsoft.com/office/drawing/2014/main" id="{B84B2DAC-D834-4293-92BC-89BFDFAA7B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557338"/>
                        <a:ext cx="7056438" cy="470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>
            <a:extLst>
              <a:ext uri="{FF2B5EF4-FFF2-40B4-BE49-F238E27FC236}">
                <a16:creationId xmlns:a16="http://schemas.microsoft.com/office/drawing/2014/main" id="{2FC5BB77-C2D1-44F4-92E5-C1E5C20C7932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407988" y="1597025"/>
          <a:ext cx="7994650" cy="458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Диаграмма" r:id="rId5" imgW="7953372" imgH="4562417" progId="MSGraph.Chart.8">
                  <p:embed followColorScheme="full"/>
                </p:oleObj>
              </mc:Choice>
              <mc:Fallback>
                <p:oleObj name="Диаграмма" r:id="rId5" imgW="7953372" imgH="4562417" progId="MSGraph.Chart.8">
                  <p:embed followColorScheme="full"/>
                  <p:pic>
                    <p:nvPicPr>
                      <p:cNvPr id="5135" name="Object 15">
                        <a:extLst>
                          <a:ext uri="{FF2B5EF4-FFF2-40B4-BE49-F238E27FC236}">
                            <a16:creationId xmlns:a16="http://schemas.microsoft.com/office/drawing/2014/main" id="{2FC5BB77-C2D1-44F4-92E5-C1E5C20C7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1597025"/>
                        <a:ext cx="7994650" cy="4586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80D41F0-652E-4113-AA48-B272FF1FE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3800"/>
              <a:t>Средний возраст людей, изучающих иностранные языки</a:t>
            </a:r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2871994A-C547-407F-9431-65887AC8B138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-900113" y="1700213"/>
          <a:ext cx="6337301" cy="424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Диаграмма" r:id="rId3" imgW="6686485" imgH="4476848" progId="MSGraph.Chart.8">
                  <p:embed followColorScheme="full"/>
                </p:oleObj>
              </mc:Choice>
              <mc:Fallback>
                <p:oleObj name="Диаграмма" r:id="rId3" imgW="6686485" imgH="4476848" progId="MSGraph.Chart.8">
                  <p:embed followColorScheme="full"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2871994A-C547-407F-9431-65887AC8B1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900113" y="1700213"/>
                        <a:ext cx="6337301" cy="424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>
            <a:extLst>
              <a:ext uri="{FF2B5EF4-FFF2-40B4-BE49-F238E27FC236}">
                <a16:creationId xmlns:a16="http://schemas.microsoft.com/office/drawing/2014/main" id="{3B9C350D-BC38-42DD-9DB0-451B8997DF8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4500563" y="1628775"/>
          <a:ext cx="6835775" cy="457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Диаграмма" r:id="rId5" imgW="6686485" imgH="4476848" progId="MSGraph.Chart.8">
                  <p:embed/>
                </p:oleObj>
              </mc:Choice>
              <mc:Fallback>
                <p:oleObj name="Диаграмма" r:id="rId5" imgW="6686485" imgH="4476848" progId="MSGraph.Chart.8">
                  <p:embed/>
                  <p:pic>
                    <p:nvPicPr>
                      <p:cNvPr id="20486" name="Object 6">
                        <a:extLst>
                          <a:ext uri="{FF2B5EF4-FFF2-40B4-BE49-F238E27FC236}">
                            <a16:creationId xmlns:a16="http://schemas.microsoft.com/office/drawing/2014/main" id="{3B9C350D-BC38-42DD-9DB0-451B8997DF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628775"/>
                        <a:ext cx="6835775" cy="457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>
            <a:extLst>
              <a:ext uri="{FF2B5EF4-FFF2-40B4-BE49-F238E27FC236}">
                <a16:creationId xmlns:a16="http://schemas.microsoft.com/office/drawing/2014/main" id="{6D4A475B-D53E-49AB-91B6-7BA3B30CE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3" y="0"/>
            <a:ext cx="8948737" cy="1268413"/>
          </a:xfrm>
        </p:spPr>
        <p:txBody>
          <a:bodyPr/>
          <a:lstStyle/>
          <a:p>
            <a:r>
              <a:rPr lang="ru-RU" altLang="en-US" sz="3200"/>
              <a:t>Интересуются ли опрошенные историей и культурой страны, чьей язык они изучают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9BD672D1-976C-4EE0-8C72-EF08708EAFA9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971550" y="1557338"/>
          <a:ext cx="6840538" cy="455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Диаграмма" r:id="rId3" imgW="6096135" imgH="4067089" progId="MSGraph.Chart.8">
                  <p:embed followColorScheme="full"/>
                </p:oleObj>
              </mc:Choice>
              <mc:Fallback>
                <p:oleObj name="Диаграмма" r:id="rId3" imgW="6096135" imgH="4067089" progId="MSGraph.Chart.8">
                  <p:embed followColorScheme="full"/>
                  <p:pic>
                    <p:nvPicPr>
                      <p:cNvPr id="22532" name="Object 4">
                        <a:extLst>
                          <a:ext uri="{FF2B5EF4-FFF2-40B4-BE49-F238E27FC236}">
                            <a16:creationId xmlns:a16="http://schemas.microsoft.com/office/drawing/2014/main" id="{9BD672D1-976C-4EE0-8C72-EF08708EAF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557338"/>
                        <a:ext cx="6840538" cy="455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B5A63-CCFF-A84A-BF2D-B658FEEB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E1FDFE-4EE9-8E47-AE5A-D0D734D30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199"/>
            <a:ext cx="7366892" cy="1144782"/>
          </a:xfrm>
        </p:spPr>
        <p:txBody>
          <a:bodyPr/>
          <a:lstStyle/>
          <a:p>
            <a:r>
              <a:rPr lang="ru-RU" sz="2800"/>
              <a:t>На данный момент на Земле насчитывается 7174 языка, в том числе различные диалекты. Я думаю, что для слушателей моего проекта найдется подходящий. В наше время важно понимать, что знание даже базовых слов из некоторых языков может помочь в непростую минуту, а умение им владеть-откроет огромное количество возможностей!</a:t>
            </a:r>
          </a:p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1791060403"/>
      </p:ext>
    </p:extLst>
  </p:cSld>
  <p:clrMapOvr>
    <a:masterClrMapping/>
  </p:clrMapOvr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Application>Microsoft Office PowerPoint</Application>
  <PresentationFormat>Экран (4:3)</PresentationFormat>
  <Slides>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Скругленный</vt:lpstr>
      <vt:lpstr>Повышение заинтересованности людей в изучении иностранных языков за последнее десятилетие  </vt:lpstr>
      <vt:lpstr>Самые распространенные языки мира</vt:lpstr>
      <vt:lpstr>Английский язык</vt:lpstr>
      <vt:lpstr>Многообразие языков мира</vt:lpstr>
      <vt:lpstr>Самая распространенная причина изучения иностранных языков</vt:lpstr>
      <vt:lpstr>Средний возраст людей, изучающих иностранные языки</vt:lpstr>
      <vt:lpstr>Интересуются ли опрошенные историей и культурой страны, чьей язык они изучают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Кристина Хачатрян</cp:lastModifiedBy>
  <cp:revision>4</cp:revision>
  <dcterms:created xsi:type="dcterms:W3CDTF">2021-03-30T11:32:23Z</dcterms:created>
  <dcterms:modified xsi:type="dcterms:W3CDTF">2021-04-15T06:12:16Z</dcterms:modified>
</cp:coreProperties>
</file>