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0F5D5-35B9-4285-A2DD-1E731D67A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Дж.Морено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C6EFF-AE53-4B9C-ABFB-630FEFC9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3319" y="3502441"/>
            <a:ext cx="9850659" cy="94480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С</a:t>
            </a:r>
            <a:r>
              <a:rPr lang="ru-RU" sz="18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оциометрическое изучение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межличностных отношений в детском коллективе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6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811FD-F80C-4710-BAFF-94A85514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B5263-B678-44D5-9D24-7E3DEDED5C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905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AB436-FBE8-48F0-AA4A-013511D0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Джейкоб Леви Морено (1889-1974)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428293-5A4A-4759-91E0-073CB51836B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46304"/>
            <a:ext cx="530042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1BA60-E73E-46BA-AB58-767E2ED13304}"/>
              </a:ext>
            </a:extLst>
          </p:cNvPr>
          <p:cNvSpPr txBox="1"/>
          <p:nvPr/>
        </p:nvSpPr>
        <p:spPr>
          <a:xfrm>
            <a:off x="6205772" y="2223083"/>
            <a:ext cx="46076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Румынско-американский психиатр-</a:t>
            </a:r>
            <a:r>
              <a:rPr lang="ru-RU" dirty="0" err="1"/>
              <a:t>психосоциолог</a:t>
            </a:r>
            <a:endParaRPr lang="ru-RU" u="sng" dirty="0"/>
          </a:p>
          <a:p>
            <a:pPr marL="285750" indent="-285750">
              <a:buFontTx/>
              <a:buChar char="-"/>
            </a:pPr>
            <a:r>
              <a:rPr lang="ru-RU" dirty="0"/>
              <a:t>Педагог  </a:t>
            </a:r>
            <a:endParaRPr lang="ru-RU" strike="noStrike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Основатель психодрамы</a:t>
            </a:r>
            <a:endParaRPr lang="ru-RU" u="sng" dirty="0"/>
          </a:p>
          <a:p>
            <a:pPr marL="285750" indent="-285750">
              <a:buFontTx/>
              <a:buChar char="-"/>
            </a:pPr>
            <a:r>
              <a:rPr lang="ru-RU" dirty="0"/>
              <a:t>Пионер групповой психотерапии</a:t>
            </a:r>
            <a:endParaRPr lang="ru-RU" u="sng" strike="noStrike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При жизни признан одним из ведущих социологов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5146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81D6-4541-43E0-A0B0-EF7E0887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Бланк социометрического опроса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A153B-F934-4169-8573-383CE9B07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602298"/>
            <a:ext cx="10396881" cy="377228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Ф. И. О.___________________________________________________________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Класс 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Ответьте на поставленные вопросы, записав под каждым из них три фамилии обучающихся вашего класса: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Если ваш класс будут расформировывать, с кем бы ты хотел продолжить совместно учиться в новом коллективе?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а)________________________________________________________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б)__________________________________________________________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в)__________________________________________________________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Кого из класса ты бы пригласил на свой день рождения?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а)______________________________________________________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б)__________________________________________________________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в)__________________________________________________________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С кем бы из класса ты бы отправился в длительное туристическое путешествие?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а)______________________________________________________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б)__________________________________________________________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ejaVu Sans"/>
              </a:rPr>
              <a:t>в)__________________________________________________________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68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34EF2-4326-4AC4-A462-DD8ED52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226504"/>
            <a:ext cx="10344452" cy="16112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 социометрических положительных выборов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A22C816-CABD-4B1A-A42D-7E8C5068B5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0830411"/>
              </p:ext>
            </p:extLst>
          </p:nvPr>
        </p:nvGraphicFramePr>
        <p:xfrm>
          <a:off x="209726" y="1846760"/>
          <a:ext cx="4806891" cy="374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79">
                  <a:extLst>
                    <a:ext uri="{9D8B030D-6E8A-4147-A177-3AD203B41FA5}">
                      <a16:colId xmlns:a16="http://schemas.microsoft.com/office/drawing/2014/main" val="1978839023"/>
                    </a:ext>
                  </a:extLst>
                </a:gridCol>
                <a:gridCol w="973103">
                  <a:extLst>
                    <a:ext uri="{9D8B030D-6E8A-4147-A177-3AD203B41FA5}">
                      <a16:colId xmlns:a16="http://schemas.microsoft.com/office/drawing/2014/main" val="3385053225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2065620696"/>
                    </a:ext>
                  </a:extLst>
                </a:gridCol>
                <a:gridCol w="199310">
                  <a:extLst>
                    <a:ext uri="{9D8B030D-6E8A-4147-A177-3AD203B41FA5}">
                      <a16:colId xmlns:a16="http://schemas.microsoft.com/office/drawing/2014/main" val="3664300237"/>
                    </a:ext>
                  </a:extLst>
                </a:gridCol>
                <a:gridCol w="181724">
                  <a:extLst>
                    <a:ext uri="{9D8B030D-6E8A-4147-A177-3AD203B41FA5}">
                      <a16:colId xmlns:a16="http://schemas.microsoft.com/office/drawing/2014/main" val="730104920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3044153539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365802616"/>
                    </a:ext>
                  </a:extLst>
                </a:gridCol>
                <a:gridCol w="158276">
                  <a:extLst>
                    <a:ext uri="{9D8B030D-6E8A-4147-A177-3AD203B41FA5}">
                      <a16:colId xmlns:a16="http://schemas.microsoft.com/office/drawing/2014/main" val="237096173"/>
                    </a:ext>
                  </a:extLst>
                </a:gridCol>
                <a:gridCol w="152413">
                  <a:extLst>
                    <a:ext uri="{9D8B030D-6E8A-4147-A177-3AD203B41FA5}">
                      <a16:colId xmlns:a16="http://schemas.microsoft.com/office/drawing/2014/main" val="1972263801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3499315648"/>
                    </a:ext>
                  </a:extLst>
                </a:gridCol>
                <a:gridCol w="158276">
                  <a:extLst>
                    <a:ext uri="{9D8B030D-6E8A-4147-A177-3AD203B41FA5}">
                      <a16:colId xmlns:a16="http://schemas.microsoft.com/office/drawing/2014/main" val="3942273208"/>
                    </a:ext>
                  </a:extLst>
                </a:gridCol>
                <a:gridCol w="152413">
                  <a:extLst>
                    <a:ext uri="{9D8B030D-6E8A-4147-A177-3AD203B41FA5}">
                      <a16:colId xmlns:a16="http://schemas.microsoft.com/office/drawing/2014/main" val="3885457982"/>
                    </a:ext>
                  </a:extLst>
                </a:gridCol>
                <a:gridCol w="158276">
                  <a:extLst>
                    <a:ext uri="{9D8B030D-6E8A-4147-A177-3AD203B41FA5}">
                      <a16:colId xmlns:a16="http://schemas.microsoft.com/office/drawing/2014/main" val="3475858778"/>
                    </a:ext>
                  </a:extLst>
                </a:gridCol>
                <a:gridCol w="152413">
                  <a:extLst>
                    <a:ext uri="{9D8B030D-6E8A-4147-A177-3AD203B41FA5}">
                      <a16:colId xmlns:a16="http://schemas.microsoft.com/office/drawing/2014/main" val="2732877807"/>
                    </a:ext>
                  </a:extLst>
                </a:gridCol>
                <a:gridCol w="158276">
                  <a:extLst>
                    <a:ext uri="{9D8B030D-6E8A-4147-A177-3AD203B41FA5}">
                      <a16:colId xmlns:a16="http://schemas.microsoft.com/office/drawing/2014/main" val="2361366545"/>
                    </a:ext>
                  </a:extLst>
                </a:gridCol>
                <a:gridCol w="152413">
                  <a:extLst>
                    <a:ext uri="{9D8B030D-6E8A-4147-A177-3AD203B41FA5}">
                      <a16:colId xmlns:a16="http://schemas.microsoft.com/office/drawing/2014/main" val="193879990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1298741929"/>
                    </a:ext>
                  </a:extLst>
                </a:gridCol>
                <a:gridCol w="158276">
                  <a:extLst>
                    <a:ext uri="{9D8B030D-6E8A-4147-A177-3AD203B41FA5}">
                      <a16:colId xmlns:a16="http://schemas.microsoft.com/office/drawing/2014/main" val="3321987757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3216229059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503283768"/>
                    </a:ext>
                  </a:extLst>
                </a:gridCol>
                <a:gridCol w="175862">
                  <a:extLst>
                    <a:ext uri="{9D8B030D-6E8A-4147-A177-3AD203B41FA5}">
                      <a16:colId xmlns:a16="http://schemas.microsoft.com/office/drawing/2014/main" val="1699637467"/>
                    </a:ext>
                  </a:extLst>
                </a:gridCol>
                <a:gridCol w="181724">
                  <a:extLst>
                    <a:ext uri="{9D8B030D-6E8A-4147-A177-3AD203B41FA5}">
                      <a16:colId xmlns:a16="http://schemas.microsoft.com/office/drawing/2014/main" val="638305906"/>
                    </a:ext>
                  </a:extLst>
                </a:gridCol>
                <a:gridCol w="152413">
                  <a:extLst>
                    <a:ext uri="{9D8B030D-6E8A-4147-A177-3AD203B41FA5}">
                      <a16:colId xmlns:a16="http://schemas.microsoft.com/office/drawing/2014/main" val="2962161896"/>
                    </a:ext>
                  </a:extLst>
                </a:gridCol>
                <a:gridCol w="199310">
                  <a:extLst>
                    <a:ext uri="{9D8B030D-6E8A-4147-A177-3AD203B41FA5}">
                      <a16:colId xmlns:a16="http://schemas.microsoft.com/office/drawing/2014/main" val="1608347230"/>
                    </a:ext>
                  </a:extLst>
                </a:gridCol>
              </a:tblGrid>
              <a:tr h="14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Фамилия, имя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1485581198"/>
                  </a:ext>
                </a:extLst>
              </a:tr>
              <a:tr h="587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Аверьянова Анна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3367053387"/>
                  </a:ext>
                </a:extLst>
              </a:tr>
              <a:tr h="587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Ащеулова Полина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197720791"/>
                  </a:ext>
                </a:extLst>
              </a:tr>
              <a:tr h="587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Беленко Настя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125543780"/>
                  </a:ext>
                </a:extLst>
              </a:tr>
              <a:tr h="81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Богушевская Лена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3015414052"/>
                  </a:ext>
                </a:extLst>
              </a:tr>
              <a:tr h="587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Большаков Женя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828" marR="3828" marT="0" marB="0"/>
                </a:tc>
                <a:extLst>
                  <a:ext uri="{0D108BD9-81ED-4DB2-BD59-A6C34878D82A}">
                    <a16:rowId xmlns:a16="http://schemas.microsoft.com/office/drawing/2014/main" val="164344230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AAB706F-CE7D-422D-A566-F2D2EB97E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98228"/>
              </p:ext>
            </p:extLst>
          </p:nvPr>
        </p:nvGraphicFramePr>
        <p:xfrm>
          <a:off x="5805182" y="1852548"/>
          <a:ext cx="5486393" cy="373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23">
                  <a:extLst>
                    <a:ext uri="{9D8B030D-6E8A-4147-A177-3AD203B41FA5}">
                      <a16:colId xmlns:a16="http://schemas.microsoft.com/office/drawing/2014/main" val="3383569336"/>
                    </a:ext>
                  </a:extLst>
                </a:gridCol>
                <a:gridCol w="1110660">
                  <a:extLst>
                    <a:ext uri="{9D8B030D-6E8A-4147-A177-3AD203B41FA5}">
                      <a16:colId xmlns:a16="http://schemas.microsoft.com/office/drawing/2014/main" val="3765827133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114912327"/>
                    </a:ext>
                  </a:extLst>
                </a:gridCol>
                <a:gridCol w="227485">
                  <a:extLst>
                    <a:ext uri="{9D8B030D-6E8A-4147-A177-3AD203B41FA5}">
                      <a16:colId xmlns:a16="http://schemas.microsoft.com/office/drawing/2014/main" val="939793987"/>
                    </a:ext>
                  </a:extLst>
                </a:gridCol>
                <a:gridCol w="207412">
                  <a:extLst>
                    <a:ext uri="{9D8B030D-6E8A-4147-A177-3AD203B41FA5}">
                      <a16:colId xmlns:a16="http://schemas.microsoft.com/office/drawing/2014/main" val="3224864428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70941618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1658188232"/>
                    </a:ext>
                  </a:extLst>
                </a:gridCol>
                <a:gridCol w="180649">
                  <a:extLst>
                    <a:ext uri="{9D8B030D-6E8A-4147-A177-3AD203B41FA5}">
                      <a16:colId xmlns:a16="http://schemas.microsoft.com/office/drawing/2014/main" val="3751881599"/>
                    </a:ext>
                  </a:extLst>
                </a:gridCol>
                <a:gridCol w="173959">
                  <a:extLst>
                    <a:ext uri="{9D8B030D-6E8A-4147-A177-3AD203B41FA5}">
                      <a16:colId xmlns:a16="http://schemas.microsoft.com/office/drawing/2014/main" val="1643454737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3114310463"/>
                    </a:ext>
                  </a:extLst>
                </a:gridCol>
                <a:gridCol w="180649">
                  <a:extLst>
                    <a:ext uri="{9D8B030D-6E8A-4147-A177-3AD203B41FA5}">
                      <a16:colId xmlns:a16="http://schemas.microsoft.com/office/drawing/2014/main" val="2578254433"/>
                    </a:ext>
                  </a:extLst>
                </a:gridCol>
                <a:gridCol w="173959">
                  <a:extLst>
                    <a:ext uri="{9D8B030D-6E8A-4147-A177-3AD203B41FA5}">
                      <a16:colId xmlns:a16="http://schemas.microsoft.com/office/drawing/2014/main" val="1414064737"/>
                    </a:ext>
                  </a:extLst>
                </a:gridCol>
                <a:gridCol w="180649">
                  <a:extLst>
                    <a:ext uri="{9D8B030D-6E8A-4147-A177-3AD203B41FA5}">
                      <a16:colId xmlns:a16="http://schemas.microsoft.com/office/drawing/2014/main" val="3865822377"/>
                    </a:ext>
                  </a:extLst>
                </a:gridCol>
                <a:gridCol w="173959">
                  <a:extLst>
                    <a:ext uri="{9D8B030D-6E8A-4147-A177-3AD203B41FA5}">
                      <a16:colId xmlns:a16="http://schemas.microsoft.com/office/drawing/2014/main" val="2136766494"/>
                    </a:ext>
                  </a:extLst>
                </a:gridCol>
                <a:gridCol w="180649">
                  <a:extLst>
                    <a:ext uri="{9D8B030D-6E8A-4147-A177-3AD203B41FA5}">
                      <a16:colId xmlns:a16="http://schemas.microsoft.com/office/drawing/2014/main" val="769998794"/>
                    </a:ext>
                  </a:extLst>
                </a:gridCol>
                <a:gridCol w="173959">
                  <a:extLst>
                    <a:ext uri="{9D8B030D-6E8A-4147-A177-3AD203B41FA5}">
                      <a16:colId xmlns:a16="http://schemas.microsoft.com/office/drawing/2014/main" val="3389827422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197210800"/>
                    </a:ext>
                  </a:extLst>
                </a:gridCol>
                <a:gridCol w="180649">
                  <a:extLst>
                    <a:ext uri="{9D8B030D-6E8A-4147-A177-3AD203B41FA5}">
                      <a16:colId xmlns:a16="http://schemas.microsoft.com/office/drawing/2014/main" val="2227193784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3050782280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3876988465"/>
                    </a:ext>
                  </a:extLst>
                </a:gridCol>
                <a:gridCol w="200722">
                  <a:extLst>
                    <a:ext uri="{9D8B030D-6E8A-4147-A177-3AD203B41FA5}">
                      <a16:colId xmlns:a16="http://schemas.microsoft.com/office/drawing/2014/main" val="2107221412"/>
                    </a:ext>
                  </a:extLst>
                </a:gridCol>
                <a:gridCol w="207412">
                  <a:extLst>
                    <a:ext uri="{9D8B030D-6E8A-4147-A177-3AD203B41FA5}">
                      <a16:colId xmlns:a16="http://schemas.microsoft.com/office/drawing/2014/main" val="4154439859"/>
                    </a:ext>
                  </a:extLst>
                </a:gridCol>
                <a:gridCol w="173959">
                  <a:extLst>
                    <a:ext uri="{9D8B030D-6E8A-4147-A177-3AD203B41FA5}">
                      <a16:colId xmlns:a16="http://schemas.microsoft.com/office/drawing/2014/main" val="2346466742"/>
                    </a:ext>
                  </a:extLst>
                </a:gridCol>
                <a:gridCol w="227485">
                  <a:extLst>
                    <a:ext uri="{9D8B030D-6E8A-4147-A177-3AD203B41FA5}">
                      <a16:colId xmlns:a16="http://schemas.microsoft.com/office/drawing/2014/main" val="466450777"/>
                    </a:ext>
                  </a:extLst>
                </a:gridCol>
              </a:tblGrid>
              <a:tr h="6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Горожанцева Олеся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194032893"/>
                  </a:ext>
                </a:extLst>
              </a:tr>
              <a:tr h="39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Долгушин Георгий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3221109446"/>
                  </a:ext>
                </a:extLst>
              </a:tr>
              <a:tr h="6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Евдокимова Катя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1309645452"/>
                  </a:ext>
                </a:extLst>
              </a:tr>
              <a:tr h="6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Кашова Софья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2160974678"/>
                  </a:ext>
                </a:extLst>
              </a:tr>
              <a:tr h="39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Колпакова Вика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3807659310"/>
                  </a:ext>
                </a:extLst>
              </a:tr>
              <a:tr h="63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Кондратьева Арина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121" marR="4121" marT="0" marB="0"/>
                </a:tc>
                <a:extLst>
                  <a:ext uri="{0D108BD9-81ED-4DB2-BD59-A6C34878D82A}">
                    <a16:rowId xmlns:a16="http://schemas.microsoft.com/office/drawing/2014/main" val="84740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5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CA51E-EB16-4D92-BBAB-B16313E2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336"/>
            <a:ext cx="10396883" cy="16364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 социометрических положительных выборов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61D4EB6-7D16-4B09-B970-5852C7F4A5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1470099"/>
              </p:ext>
            </p:extLst>
          </p:nvPr>
        </p:nvGraphicFramePr>
        <p:xfrm>
          <a:off x="92280" y="1797843"/>
          <a:ext cx="5436065" cy="383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93">
                  <a:extLst>
                    <a:ext uri="{9D8B030D-6E8A-4147-A177-3AD203B41FA5}">
                      <a16:colId xmlns:a16="http://schemas.microsoft.com/office/drawing/2014/main" val="772920315"/>
                    </a:ext>
                  </a:extLst>
                </a:gridCol>
                <a:gridCol w="1099032">
                  <a:extLst>
                    <a:ext uri="{9D8B030D-6E8A-4147-A177-3AD203B41FA5}">
                      <a16:colId xmlns:a16="http://schemas.microsoft.com/office/drawing/2014/main" val="2031556822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2068940550"/>
                    </a:ext>
                  </a:extLst>
                </a:gridCol>
                <a:gridCol w="225103">
                  <a:extLst>
                    <a:ext uri="{9D8B030D-6E8A-4147-A177-3AD203B41FA5}">
                      <a16:colId xmlns:a16="http://schemas.microsoft.com/office/drawing/2014/main" val="2027507187"/>
                    </a:ext>
                  </a:extLst>
                </a:gridCol>
                <a:gridCol w="205241">
                  <a:extLst>
                    <a:ext uri="{9D8B030D-6E8A-4147-A177-3AD203B41FA5}">
                      <a16:colId xmlns:a16="http://schemas.microsoft.com/office/drawing/2014/main" val="2584612880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816859170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366952510"/>
                    </a:ext>
                  </a:extLst>
                </a:gridCol>
                <a:gridCol w="178759">
                  <a:extLst>
                    <a:ext uri="{9D8B030D-6E8A-4147-A177-3AD203B41FA5}">
                      <a16:colId xmlns:a16="http://schemas.microsoft.com/office/drawing/2014/main" val="3078059134"/>
                    </a:ext>
                  </a:extLst>
                </a:gridCol>
                <a:gridCol w="172138">
                  <a:extLst>
                    <a:ext uri="{9D8B030D-6E8A-4147-A177-3AD203B41FA5}">
                      <a16:colId xmlns:a16="http://schemas.microsoft.com/office/drawing/2014/main" val="2110387636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1288471917"/>
                    </a:ext>
                  </a:extLst>
                </a:gridCol>
                <a:gridCol w="178759">
                  <a:extLst>
                    <a:ext uri="{9D8B030D-6E8A-4147-A177-3AD203B41FA5}">
                      <a16:colId xmlns:a16="http://schemas.microsoft.com/office/drawing/2014/main" val="3306916769"/>
                    </a:ext>
                  </a:extLst>
                </a:gridCol>
                <a:gridCol w="172138">
                  <a:extLst>
                    <a:ext uri="{9D8B030D-6E8A-4147-A177-3AD203B41FA5}">
                      <a16:colId xmlns:a16="http://schemas.microsoft.com/office/drawing/2014/main" val="412578305"/>
                    </a:ext>
                  </a:extLst>
                </a:gridCol>
                <a:gridCol w="178759">
                  <a:extLst>
                    <a:ext uri="{9D8B030D-6E8A-4147-A177-3AD203B41FA5}">
                      <a16:colId xmlns:a16="http://schemas.microsoft.com/office/drawing/2014/main" val="3069372322"/>
                    </a:ext>
                  </a:extLst>
                </a:gridCol>
                <a:gridCol w="172138">
                  <a:extLst>
                    <a:ext uri="{9D8B030D-6E8A-4147-A177-3AD203B41FA5}">
                      <a16:colId xmlns:a16="http://schemas.microsoft.com/office/drawing/2014/main" val="3177663075"/>
                    </a:ext>
                  </a:extLst>
                </a:gridCol>
                <a:gridCol w="178759">
                  <a:extLst>
                    <a:ext uri="{9D8B030D-6E8A-4147-A177-3AD203B41FA5}">
                      <a16:colId xmlns:a16="http://schemas.microsoft.com/office/drawing/2014/main" val="1209787149"/>
                    </a:ext>
                  </a:extLst>
                </a:gridCol>
                <a:gridCol w="172138">
                  <a:extLst>
                    <a:ext uri="{9D8B030D-6E8A-4147-A177-3AD203B41FA5}">
                      <a16:colId xmlns:a16="http://schemas.microsoft.com/office/drawing/2014/main" val="3497446423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2476652319"/>
                    </a:ext>
                  </a:extLst>
                </a:gridCol>
                <a:gridCol w="178759">
                  <a:extLst>
                    <a:ext uri="{9D8B030D-6E8A-4147-A177-3AD203B41FA5}">
                      <a16:colId xmlns:a16="http://schemas.microsoft.com/office/drawing/2014/main" val="1037629881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1867397483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2531808933"/>
                    </a:ext>
                  </a:extLst>
                </a:gridCol>
                <a:gridCol w="198620">
                  <a:extLst>
                    <a:ext uri="{9D8B030D-6E8A-4147-A177-3AD203B41FA5}">
                      <a16:colId xmlns:a16="http://schemas.microsoft.com/office/drawing/2014/main" val="2534050539"/>
                    </a:ext>
                  </a:extLst>
                </a:gridCol>
                <a:gridCol w="205241">
                  <a:extLst>
                    <a:ext uri="{9D8B030D-6E8A-4147-A177-3AD203B41FA5}">
                      <a16:colId xmlns:a16="http://schemas.microsoft.com/office/drawing/2014/main" val="3840116696"/>
                    </a:ext>
                  </a:extLst>
                </a:gridCol>
                <a:gridCol w="172138">
                  <a:extLst>
                    <a:ext uri="{9D8B030D-6E8A-4147-A177-3AD203B41FA5}">
                      <a16:colId xmlns:a16="http://schemas.microsoft.com/office/drawing/2014/main" val="1561315379"/>
                    </a:ext>
                  </a:extLst>
                </a:gridCol>
                <a:gridCol w="232210">
                  <a:extLst>
                    <a:ext uri="{9D8B030D-6E8A-4147-A177-3AD203B41FA5}">
                      <a16:colId xmlns:a16="http://schemas.microsoft.com/office/drawing/2014/main" val="2820868894"/>
                    </a:ext>
                  </a:extLst>
                </a:gridCol>
              </a:tblGrid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Королева Ксения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extLst>
                  <a:ext uri="{0D108BD9-81ED-4DB2-BD59-A6C34878D82A}">
                    <a16:rowId xmlns:a16="http://schemas.microsoft.com/office/drawing/2014/main" val="2445975839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Котова Настя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extLst>
                  <a:ext uri="{0D108BD9-81ED-4DB2-BD59-A6C34878D82A}">
                    <a16:rowId xmlns:a16="http://schemas.microsoft.com/office/drawing/2014/main" val="2982940162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Монахова Настя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extLst>
                  <a:ext uri="{0D108BD9-81ED-4DB2-BD59-A6C34878D82A}">
                    <a16:rowId xmlns:a16="http://schemas.microsoft.com/office/drawing/2014/main" val="2427484084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Петроченко Полина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extLst>
                  <a:ext uri="{0D108BD9-81ED-4DB2-BD59-A6C34878D82A}">
                    <a16:rowId xmlns:a16="http://schemas.microsoft.com/office/drawing/2014/main" val="2312626673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Пристромко Валерия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2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316" marR="4316" marT="0" marB="0"/>
                </a:tc>
                <a:extLst>
                  <a:ext uri="{0D108BD9-81ED-4DB2-BD59-A6C34878D82A}">
                    <a16:rowId xmlns:a16="http://schemas.microsoft.com/office/drawing/2014/main" val="105621378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577D23-A869-4A08-BDDD-4F329F4E6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58182"/>
              </p:ext>
            </p:extLst>
          </p:nvPr>
        </p:nvGraphicFramePr>
        <p:xfrm>
          <a:off x="5939414" y="1722119"/>
          <a:ext cx="5436063" cy="399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57">
                  <a:extLst>
                    <a:ext uri="{9D8B030D-6E8A-4147-A177-3AD203B41FA5}">
                      <a16:colId xmlns:a16="http://schemas.microsoft.com/office/drawing/2014/main" val="241065129"/>
                    </a:ext>
                  </a:extLst>
                </a:gridCol>
                <a:gridCol w="1100472">
                  <a:extLst>
                    <a:ext uri="{9D8B030D-6E8A-4147-A177-3AD203B41FA5}">
                      <a16:colId xmlns:a16="http://schemas.microsoft.com/office/drawing/2014/main" val="1637432982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179691251"/>
                    </a:ext>
                  </a:extLst>
                </a:gridCol>
                <a:gridCol w="225397">
                  <a:extLst>
                    <a:ext uri="{9D8B030D-6E8A-4147-A177-3AD203B41FA5}">
                      <a16:colId xmlns:a16="http://schemas.microsoft.com/office/drawing/2014/main" val="2597702232"/>
                    </a:ext>
                  </a:extLst>
                </a:gridCol>
                <a:gridCol w="205510">
                  <a:extLst>
                    <a:ext uri="{9D8B030D-6E8A-4147-A177-3AD203B41FA5}">
                      <a16:colId xmlns:a16="http://schemas.microsoft.com/office/drawing/2014/main" val="2323340777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1375049638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876705571"/>
                    </a:ext>
                  </a:extLst>
                </a:gridCol>
                <a:gridCol w="178992">
                  <a:extLst>
                    <a:ext uri="{9D8B030D-6E8A-4147-A177-3AD203B41FA5}">
                      <a16:colId xmlns:a16="http://schemas.microsoft.com/office/drawing/2014/main" val="460052382"/>
                    </a:ext>
                  </a:extLst>
                </a:gridCol>
                <a:gridCol w="172364">
                  <a:extLst>
                    <a:ext uri="{9D8B030D-6E8A-4147-A177-3AD203B41FA5}">
                      <a16:colId xmlns:a16="http://schemas.microsoft.com/office/drawing/2014/main" val="383767088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3123509668"/>
                    </a:ext>
                  </a:extLst>
                </a:gridCol>
                <a:gridCol w="178992">
                  <a:extLst>
                    <a:ext uri="{9D8B030D-6E8A-4147-A177-3AD203B41FA5}">
                      <a16:colId xmlns:a16="http://schemas.microsoft.com/office/drawing/2014/main" val="2738746849"/>
                    </a:ext>
                  </a:extLst>
                </a:gridCol>
                <a:gridCol w="172364">
                  <a:extLst>
                    <a:ext uri="{9D8B030D-6E8A-4147-A177-3AD203B41FA5}">
                      <a16:colId xmlns:a16="http://schemas.microsoft.com/office/drawing/2014/main" val="3080701027"/>
                    </a:ext>
                  </a:extLst>
                </a:gridCol>
                <a:gridCol w="178992">
                  <a:extLst>
                    <a:ext uri="{9D8B030D-6E8A-4147-A177-3AD203B41FA5}">
                      <a16:colId xmlns:a16="http://schemas.microsoft.com/office/drawing/2014/main" val="3090855767"/>
                    </a:ext>
                  </a:extLst>
                </a:gridCol>
                <a:gridCol w="172364">
                  <a:extLst>
                    <a:ext uri="{9D8B030D-6E8A-4147-A177-3AD203B41FA5}">
                      <a16:colId xmlns:a16="http://schemas.microsoft.com/office/drawing/2014/main" val="999297917"/>
                    </a:ext>
                  </a:extLst>
                </a:gridCol>
                <a:gridCol w="178992">
                  <a:extLst>
                    <a:ext uri="{9D8B030D-6E8A-4147-A177-3AD203B41FA5}">
                      <a16:colId xmlns:a16="http://schemas.microsoft.com/office/drawing/2014/main" val="4106599113"/>
                    </a:ext>
                  </a:extLst>
                </a:gridCol>
                <a:gridCol w="172364">
                  <a:extLst>
                    <a:ext uri="{9D8B030D-6E8A-4147-A177-3AD203B41FA5}">
                      <a16:colId xmlns:a16="http://schemas.microsoft.com/office/drawing/2014/main" val="892872904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1142368103"/>
                    </a:ext>
                  </a:extLst>
                </a:gridCol>
                <a:gridCol w="178992">
                  <a:extLst>
                    <a:ext uri="{9D8B030D-6E8A-4147-A177-3AD203B41FA5}">
                      <a16:colId xmlns:a16="http://schemas.microsoft.com/office/drawing/2014/main" val="912698656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3546543341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283963452"/>
                    </a:ext>
                  </a:extLst>
                </a:gridCol>
                <a:gridCol w="198880">
                  <a:extLst>
                    <a:ext uri="{9D8B030D-6E8A-4147-A177-3AD203B41FA5}">
                      <a16:colId xmlns:a16="http://schemas.microsoft.com/office/drawing/2014/main" val="2929568624"/>
                    </a:ext>
                  </a:extLst>
                </a:gridCol>
                <a:gridCol w="205510">
                  <a:extLst>
                    <a:ext uri="{9D8B030D-6E8A-4147-A177-3AD203B41FA5}">
                      <a16:colId xmlns:a16="http://schemas.microsoft.com/office/drawing/2014/main" val="160266438"/>
                    </a:ext>
                  </a:extLst>
                </a:gridCol>
                <a:gridCol w="172364">
                  <a:extLst>
                    <a:ext uri="{9D8B030D-6E8A-4147-A177-3AD203B41FA5}">
                      <a16:colId xmlns:a16="http://schemas.microsoft.com/office/drawing/2014/main" val="2048878448"/>
                    </a:ext>
                  </a:extLst>
                </a:gridCol>
                <a:gridCol w="225397">
                  <a:extLst>
                    <a:ext uri="{9D8B030D-6E8A-4147-A177-3AD203B41FA5}">
                      <a16:colId xmlns:a16="http://schemas.microsoft.com/office/drawing/2014/main" val="1725842104"/>
                    </a:ext>
                  </a:extLst>
                </a:gridCol>
              </a:tblGrid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Садовникова Алёна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4064784647"/>
                  </a:ext>
                </a:extLst>
              </a:tr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Самохвалова Дана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2271085297"/>
                  </a:ext>
                </a:extLst>
              </a:tr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Сизова Света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3167502704"/>
                  </a:ext>
                </a:extLst>
              </a:tr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Смирнова Настя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3917005158"/>
                  </a:ext>
                </a:extLst>
              </a:tr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Трофимова Настя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826380352"/>
                  </a:ext>
                </a:extLst>
              </a:tr>
              <a:tr h="64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Шарыпина Настя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3596" marR="3596" marT="0" marB="0"/>
                </a:tc>
                <a:extLst>
                  <a:ext uri="{0D108BD9-81ED-4DB2-BD59-A6C34878D82A}">
                    <a16:rowId xmlns:a16="http://schemas.microsoft.com/office/drawing/2014/main" val="406148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8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1EB95-9CC5-43AC-958A-998F0D42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254" y="6858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 социометрических положительных выборов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FCB910-34DF-46A9-BF8B-EDC2291E3DE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3785165"/>
              </p:ext>
            </p:extLst>
          </p:nvPr>
        </p:nvGraphicFramePr>
        <p:xfrm>
          <a:off x="1978025" y="2315361"/>
          <a:ext cx="7810500" cy="448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">
                  <a:extLst>
                    <a:ext uri="{9D8B030D-6E8A-4147-A177-3AD203B41FA5}">
                      <a16:colId xmlns:a16="http://schemas.microsoft.com/office/drawing/2014/main" val="2691362493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45758869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445357672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576924399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87737403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7752432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12041276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185209741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48412913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31152905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55240877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33429076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21357904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11968098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545937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41372101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51400756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35541626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22615978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50637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164136643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70998981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57693277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3360621881"/>
                    </a:ext>
                  </a:extLst>
                </a:gridCol>
              </a:tblGrid>
              <a:tr h="44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8507468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1B9DC0E-2736-40B2-A268-DAF32D18D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69845"/>
              </p:ext>
            </p:extLst>
          </p:nvPr>
        </p:nvGraphicFramePr>
        <p:xfrm>
          <a:off x="1978819" y="3241330"/>
          <a:ext cx="7810500" cy="92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">
                  <a:extLst>
                    <a:ext uri="{9D8B030D-6E8A-4147-A177-3AD203B41FA5}">
                      <a16:colId xmlns:a16="http://schemas.microsoft.com/office/drawing/2014/main" val="2281000326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94340451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687650548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51865574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386264626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46049464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50298954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619154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9416863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18156877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7869394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176257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420793242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4981769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7003283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4397825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8762290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183746516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60704923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3386052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911143734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355689588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873373349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722381885"/>
                    </a:ext>
                  </a:extLst>
                </a:gridCol>
              </a:tblGrid>
              <a:tr h="25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60156968"/>
                  </a:ext>
                </a:extLst>
              </a:tr>
              <a:tr h="672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взаимных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9952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3EF1A-4DF4-48D2-A2CB-F1DCD57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28" y="1149292"/>
            <a:ext cx="9732054" cy="3162649"/>
          </a:xfrm>
        </p:spPr>
        <p:txBody>
          <a:bodyPr>
            <a:normAutofit fontScale="90000"/>
          </a:bodyPr>
          <a:lstStyle/>
          <a:p>
            <a:br>
              <a:rPr lang="ru-RU" sz="6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DejaVu Sans"/>
              </a:rPr>
            </a:br>
            <a:br>
              <a:rPr lang="ru-RU" sz="6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DejaVu Sans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Социометрический статус каждого обучающегося</a:t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DejaVu Sans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-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– социометрический статус учащегося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 – общее число полученных испытуемым положительных выборов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 – число испытуемых.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81AD93-B46F-4746-86E7-20D53A64FA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4160775"/>
              </p:ext>
            </p:extLst>
          </p:nvPr>
        </p:nvGraphicFramePr>
        <p:xfrm>
          <a:off x="1812022" y="2927757"/>
          <a:ext cx="1661020" cy="1037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10">
                  <a:extLst>
                    <a:ext uri="{9D8B030D-6E8A-4147-A177-3AD203B41FA5}">
                      <a16:colId xmlns:a16="http://schemas.microsoft.com/office/drawing/2014/main" val="3283340103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596818375"/>
                    </a:ext>
                  </a:extLst>
                </a:gridCol>
              </a:tblGrid>
              <a:tr h="5187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C 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</a:rPr>
                        <a:t>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extLst>
                  <a:ext uri="{0D108BD9-81ED-4DB2-BD59-A6C34878D82A}">
                    <a16:rowId xmlns:a16="http://schemas.microsoft.com/office/drawing/2014/main" val="3341946681"/>
                  </a:ext>
                </a:extLst>
              </a:tr>
              <a:tr h="518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n 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extLst>
                  <a:ext uri="{0D108BD9-81ED-4DB2-BD59-A6C34878D82A}">
                    <a16:rowId xmlns:a16="http://schemas.microsoft.com/office/drawing/2014/main" val="205324521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9704F-E8AB-4973-8A6C-4BA629C6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21302"/>
            <a:ext cx="8776690" cy="3849512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51D9835-7B47-4D43-8D62-1FC16A111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90992"/>
              </p:ext>
            </p:extLst>
          </p:nvPr>
        </p:nvGraphicFramePr>
        <p:xfrm>
          <a:off x="9437614" y="2584150"/>
          <a:ext cx="3875713" cy="276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55019" imgH="2380746" progId="Word.Document.12">
                  <p:embed/>
                </p:oleObj>
              </mc:Choice>
              <mc:Fallback>
                <p:oleObj name="Document" r:id="rId3" imgW="6355019" imgH="2380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7614" y="2584150"/>
                        <a:ext cx="3875713" cy="2762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70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6FB3-B336-456D-AC51-26CA54A0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испытуемых по итогам социометрического эксперимента: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8F2241-91CE-4B93-9371-CAEC8CB220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8406589"/>
              </p:ext>
            </p:extLst>
          </p:nvPr>
        </p:nvGraphicFramePr>
        <p:xfrm>
          <a:off x="2375731" y="1837765"/>
          <a:ext cx="6366617" cy="3494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751">
                  <a:extLst>
                    <a:ext uri="{9D8B030D-6E8A-4147-A177-3AD203B41FA5}">
                      <a16:colId xmlns:a16="http://schemas.microsoft.com/office/drawing/2014/main" val="2999944771"/>
                    </a:ext>
                  </a:extLst>
                </a:gridCol>
                <a:gridCol w="4738866">
                  <a:extLst>
                    <a:ext uri="{9D8B030D-6E8A-4147-A177-3AD203B41FA5}">
                      <a16:colId xmlns:a16="http://schemas.microsoft.com/office/drawing/2014/main" val="4085652275"/>
                    </a:ext>
                  </a:extLst>
                </a:gridCol>
              </a:tblGrid>
              <a:tr h="64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Статусная 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полученных 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2014032483"/>
                  </a:ext>
                </a:extLst>
              </a:tr>
              <a:tr h="64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«Звезды»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В два раза больше, чем среднее число полученных выборов одним испытуемым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3667283749"/>
                  </a:ext>
                </a:extLst>
              </a:tr>
              <a:tr h="64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«Предпочитаемые»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В полтора раза больше, чем среднее число полученных выборов одним испытуемым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1205073008"/>
                  </a:ext>
                </a:extLst>
              </a:tr>
              <a:tr h="64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«Непринятые»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В полтора раза меньше, чем среднее число полученных выборов одним испытуемым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3992764936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«Отвергнутые»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Равно нулю или в два раза меньше, чем число полученных выборов одним испытуемым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572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371151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5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2CF0-DF49-481F-AB29-4C5AC95E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Коэффициент взаимности выборов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7F007D0-51AE-4D9E-BA64-06A9A97E41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9725930"/>
              </p:ext>
            </p:extLst>
          </p:nvPr>
        </p:nvGraphicFramePr>
        <p:xfrm>
          <a:off x="1978025" y="1598064"/>
          <a:ext cx="7810500" cy="358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">
                  <a:extLst>
                    <a:ext uri="{9D8B030D-6E8A-4147-A177-3AD203B41FA5}">
                      <a16:colId xmlns:a16="http://schemas.microsoft.com/office/drawing/2014/main" val="107091389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18594327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493461665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19163897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17467036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41647383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59594144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139877333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85123513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18811138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4293448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48563720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42792383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4109857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9243435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84893804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381742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34864255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59404716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63772475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913093337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59288536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551546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762085658"/>
                    </a:ext>
                  </a:extLst>
                </a:gridCol>
              </a:tblGrid>
              <a:tr h="35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3488953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2BE9791-33F7-47D5-8FAB-7658230C2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45930"/>
              </p:ext>
            </p:extLst>
          </p:nvPr>
        </p:nvGraphicFramePr>
        <p:xfrm>
          <a:off x="1978025" y="2119358"/>
          <a:ext cx="7811292" cy="93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93">
                  <a:extLst>
                    <a:ext uri="{9D8B030D-6E8A-4147-A177-3AD203B41FA5}">
                      <a16:colId xmlns:a16="http://schemas.microsoft.com/office/drawing/2014/main" val="654219680"/>
                    </a:ext>
                  </a:extLst>
                </a:gridCol>
                <a:gridCol w="1581311">
                  <a:extLst>
                    <a:ext uri="{9D8B030D-6E8A-4147-A177-3AD203B41FA5}">
                      <a16:colId xmlns:a16="http://schemas.microsoft.com/office/drawing/2014/main" val="752161106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136259362"/>
                    </a:ext>
                  </a:extLst>
                </a:gridCol>
                <a:gridCol w="323883">
                  <a:extLst>
                    <a:ext uri="{9D8B030D-6E8A-4147-A177-3AD203B41FA5}">
                      <a16:colId xmlns:a16="http://schemas.microsoft.com/office/drawing/2014/main" val="3578402602"/>
                    </a:ext>
                  </a:extLst>
                </a:gridCol>
                <a:gridCol w="295305">
                  <a:extLst>
                    <a:ext uri="{9D8B030D-6E8A-4147-A177-3AD203B41FA5}">
                      <a16:colId xmlns:a16="http://schemas.microsoft.com/office/drawing/2014/main" val="2864403149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1150617215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1313248384"/>
                    </a:ext>
                  </a:extLst>
                </a:gridCol>
                <a:gridCol w="257201">
                  <a:extLst>
                    <a:ext uri="{9D8B030D-6E8A-4147-A177-3AD203B41FA5}">
                      <a16:colId xmlns:a16="http://schemas.microsoft.com/office/drawing/2014/main" val="1028273782"/>
                    </a:ext>
                  </a:extLst>
                </a:gridCol>
                <a:gridCol w="247675">
                  <a:extLst>
                    <a:ext uri="{9D8B030D-6E8A-4147-A177-3AD203B41FA5}">
                      <a16:colId xmlns:a16="http://schemas.microsoft.com/office/drawing/2014/main" val="3611548896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4127161047"/>
                    </a:ext>
                  </a:extLst>
                </a:gridCol>
                <a:gridCol w="257201">
                  <a:extLst>
                    <a:ext uri="{9D8B030D-6E8A-4147-A177-3AD203B41FA5}">
                      <a16:colId xmlns:a16="http://schemas.microsoft.com/office/drawing/2014/main" val="2966260581"/>
                    </a:ext>
                  </a:extLst>
                </a:gridCol>
                <a:gridCol w="247675">
                  <a:extLst>
                    <a:ext uri="{9D8B030D-6E8A-4147-A177-3AD203B41FA5}">
                      <a16:colId xmlns:a16="http://schemas.microsoft.com/office/drawing/2014/main" val="711106245"/>
                    </a:ext>
                  </a:extLst>
                </a:gridCol>
                <a:gridCol w="257201">
                  <a:extLst>
                    <a:ext uri="{9D8B030D-6E8A-4147-A177-3AD203B41FA5}">
                      <a16:colId xmlns:a16="http://schemas.microsoft.com/office/drawing/2014/main" val="1264088762"/>
                    </a:ext>
                  </a:extLst>
                </a:gridCol>
                <a:gridCol w="247675">
                  <a:extLst>
                    <a:ext uri="{9D8B030D-6E8A-4147-A177-3AD203B41FA5}">
                      <a16:colId xmlns:a16="http://schemas.microsoft.com/office/drawing/2014/main" val="2593011968"/>
                    </a:ext>
                  </a:extLst>
                </a:gridCol>
                <a:gridCol w="257201">
                  <a:extLst>
                    <a:ext uri="{9D8B030D-6E8A-4147-A177-3AD203B41FA5}">
                      <a16:colId xmlns:a16="http://schemas.microsoft.com/office/drawing/2014/main" val="493834440"/>
                    </a:ext>
                  </a:extLst>
                </a:gridCol>
                <a:gridCol w="247675">
                  <a:extLst>
                    <a:ext uri="{9D8B030D-6E8A-4147-A177-3AD203B41FA5}">
                      <a16:colId xmlns:a16="http://schemas.microsoft.com/office/drawing/2014/main" val="2442548937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78923202"/>
                    </a:ext>
                  </a:extLst>
                </a:gridCol>
                <a:gridCol w="257201">
                  <a:extLst>
                    <a:ext uri="{9D8B030D-6E8A-4147-A177-3AD203B41FA5}">
                      <a16:colId xmlns:a16="http://schemas.microsoft.com/office/drawing/2014/main" val="2869229428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1419449221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2931229101"/>
                    </a:ext>
                  </a:extLst>
                </a:gridCol>
                <a:gridCol w="285779">
                  <a:extLst>
                    <a:ext uri="{9D8B030D-6E8A-4147-A177-3AD203B41FA5}">
                      <a16:colId xmlns:a16="http://schemas.microsoft.com/office/drawing/2014/main" val="643558149"/>
                    </a:ext>
                  </a:extLst>
                </a:gridCol>
                <a:gridCol w="295305">
                  <a:extLst>
                    <a:ext uri="{9D8B030D-6E8A-4147-A177-3AD203B41FA5}">
                      <a16:colId xmlns:a16="http://schemas.microsoft.com/office/drawing/2014/main" val="870068435"/>
                    </a:ext>
                  </a:extLst>
                </a:gridCol>
                <a:gridCol w="247675">
                  <a:extLst>
                    <a:ext uri="{9D8B030D-6E8A-4147-A177-3AD203B41FA5}">
                      <a16:colId xmlns:a16="http://schemas.microsoft.com/office/drawing/2014/main" val="1886563793"/>
                    </a:ext>
                  </a:extLst>
                </a:gridCol>
                <a:gridCol w="323883">
                  <a:extLst>
                    <a:ext uri="{9D8B030D-6E8A-4147-A177-3AD203B41FA5}">
                      <a16:colId xmlns:a16="http://schemas.microsoft.com/office/drawing/2014/main" val="1357248177"/>
                    </a:ext>
                  </a:extLst>
                </a:gridCol>
              </a:tblGrid>
              <a:tr h="256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33337757"/>
                  </a:ext>
                </a:extLst>
              </a:tr>
              <a:tr h="67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взаимных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DejaVu Sans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76822721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FCE3202-7083-4478-B590-C7BAE484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36614"/>
              </p:ext>
            </p:extLst>
          </p:nvPr>
        </p:nvGraphicFramePr>
        <p:xfrm>
          <a:off x="1978025" y="3368276"/>
          <a:ext cx="2636704" cy="122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352">
                  <a:extLst>
                    <a:ext uri="{9D8B030D-6E8A-4147-A177-3AD203B41FA5}">
                      <a16:colId xmlns:a16="http://schemas.microsoft.com/office/drawing/2014/main" val="2502694692"/>
                    </a:ext>
                  </a:extLst>
                </a:gridCol>
                <a:gridCol w="1318352">
                  <a:extLst>
                    <a:ext uri="{9D8B030D-6E8A-4147-A177-3AD203B41FA5}">
                      <a16:colId xmlns:a16="http://schemas.microsoft.com/office/drawing/2014/main" val="605981085"/>
                    </a:ext>
                  </a:extLst>
                </a:gridCol>
              </a:tblGrid>
              <a:tr h="606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KB =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sng">
                          <a:effectLst/>
                        </a:rPr>
                        <a:t>Количество взаимных выборов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extLst>
                  <a:ext uri="{0D108BD9-81ED-4DB2-BD59-A6C34878D82A}">
                    <a16:rowId xmlns:a16="http://schemas.microsoft.com/office/drawing/2014/main" val="2891899915"/>
                  </a:ext>
                </a:extLst>
              </a:tr>
              <a:tr h="404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Общее число выборов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18415" marR="8890" marT="8890" marB="8890" anchor="ctr"/>
                </a:tc>
                <a:extLst>
                  <a:ext uri="{0D108BD9-81ED-4DB2-BD59-A6C34878D82A}">
                    <a16:rowId xmlns:a16="http://schemas.microsoft.com/office/drawing/2014/main" val="34801800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F72A99-76B9-4EDE-83D6-F2FD7077F18D}"/>
              </a:ext>
            </a:extLst>
          </p:cNvPr>
          <p:cNvSpPr txBox="1"/>
          <p:nvPr/>
        </p:nvSpPr>
        <p:spPr>
          <a:xfrm>
            <a:off x="5084748" y="3222976"/>
            <a:ext cx="404216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KB = (113 : 211) х 100% =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53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,5 %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49255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120</TotalTime>
  <Words>1105</Words>
  <Application>Microsoft Office PowerPoint</Application>
  <PresentationFormat>Широкоэкранный</PresentationFormat>
  <Paragraphs>828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Главное мероприятие</vt:lpstr>
      <vt:lpstr>Document</vt:lpstr>
      <vt:lpstr>Метод Дж.Морено</vt:lpstr>
      <vt:lpstr>Джейкоб Леви Морено (1889-1974)</vt:lpstr>
      <vt:lpstr>Бланк социометрического опроса </vt:lpstr>
      <vt:lpstr>Матрица социометрических положительных выборов</vt:lpstr>
      <vt:lpstr>Матрица социометрических положительных выборов</vt:lpstr>
      <vt:lpstr>Матрица социометрических положительных выборов</vt:lpstr>
      <vt:lpstr>  Социометрический статус каждого обучающегося    - С – социометрический статус учащегося - М – общее число полученных испытуемым положительных выборов  - n – число испытуемых. </vt:lpstr>
      <vt:lpstr>Классификация испытуемых по итогам социометрического эксперимента: </vt:lpstr>
      <vt:lpstr>Коэффициент взаимности выборов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Дж.Морено</dc:title>
  <dc:creator>User</dc:creator>
  <cp:lastModifiedBy>User</cp:lastModifiedBy>
  <cp:revision>13</cp:revision>
  <dcterms:created xsi:type="dcterms:W3CDTF">2022-03-27T18:51:24Z</dcterms:created>
  <dcterms:modified xsi:type="dcterms:W3CDTF">2022-03-28T20:56:25Z</dcterms:modified>
</cp:coreProperties>
</file>